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5143500" cx="9144000"/>
  <p:notesSz cx="6858000" cy="9144000"/>
  <p:embeddedFontLst>
    <p:embeddedFont>
      <p:font typeface="Nunito"/>
      <p:regular r:id="rId65"/>
      <p:bold r:id="rId66"/>
      <p:italic r:id="rId67"/>
      <p:boldItalic r:id="rId68"/>
    </p:embeddedFont>
    <p:embeddedFont>
      <p:font typeface="Montserrat"/>
      <p:regular r:id="rId69"/>
      <p:bold r:id="rId70"/>
      <p:italic r:id="rId71"/>
      <p:boldItalic r:id="rId72"/>
    </p:embeddedFont>
    <p:embeddedFont>
      <p:font typeface="Montserrat ExtraBold"/>
      <p:bold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5" roundtripDataSignature="AMtx7mgVVaJkIPXrOMBrCNgBqGZlK9r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206EA8-CAE7-445A-BF36-D986CEFEC2D0}">
  <a:tblStyle styleId="{43206EA8-CAE7-445A-BF36-D986CEFEC2D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ExtraBold-bold.fntdata"/><Relationship Id="rId72" Type="http://schemas.openxmlformats.org/officeDocument/2006/relationships/font" Target="fonts/Montserrat-boldItalic.fntdata"/><Relationship Id="rId31" Type="http://schemas.openxmlformats.org/officeDocument/2006/relationships/slide" Target="slides/slide24.xml"/><Relationship Id="rId75" Type="http://customschemas.google.com/relationships/presentationmetadata" Target="metadata"/><Relationship Id="rId30" Type="http://schemas.openxmlformats.org/officeDocument/2006/relationships/slide" Target="slides/slide23.xml"/><Relationship Id="rId74" Type="http://schemas.openxmlformats.org/officeDocument/2006/relationships/font" Target="fonts/MontserratExtraBold-boldItalic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Montserrat-italic.fntdata"/><Relationship Id="rId70" Type="http://schemas.openxmlformats.org/officeDocument/2006/relationships/font" Target="fonts/Montserrat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Nunito-bold.fntdata"/><Relationship Id="rId21" Type="http://schemas.openxmlformats.org/officeDocument/2006/relationships/slide" Target="slides/slide14.xml"/><Relationship Id="rId65" Type="http://schemas.openxmlformats.org/officeDocument/2006/relationships/font" Target="fonts/Nunito-regular.fntdata"/><Relationship Id="rId24" Type="http://schemas.openxmlformats.org/officeDocument/2006/relationships/slide" Target="slides/slide17.xml"/><Relationship Id="rId68" Type="http://schemas.openxmlformats.org/officeDocument/2006/relationships/font" Target="fonts/Nunito-boldItalic.fntdata"/><Relationship Id="rId23" Type="http://schemas.openxmlformats.org/officeDocument/2006/relationships/slide" Target="slides/slide16.xml"/><Relationship Id="rId67" Type="http://schemas.openxmlformats.org/officeDocument/2006/relationships/font" Target="fonts/Nunito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eb0e7fc98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1eb0e7fc98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eb0e7fc98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1eb0e7fc98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eb0e7fc98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1eb0e7fc98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eb0e7fc98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1eb0e7fc98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eb0e7fc98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1eb0e7fc98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eb0e7fc98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1eb0e7fc98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eb0e7fc98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1eb0e7fc98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eb0e7fc98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1eb0e7fc98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eb0e7fc98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1eb0e7fc98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eb0e7fc98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11eb0e7fc98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eb0e7fc98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1eb0e7fc98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eb0e7fc98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1eb0e7fc98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eb0e7fc98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1eb0e7fc98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eb0e7fc98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1eb0e7fc98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eb0e7fc98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1eb0e7fc98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eb0e7fc98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1eb0e7fc98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eb0e7fc98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11eb0e7fc98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eb0e7fc98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1eb0e7fc98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eb0e7fc98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1eb0e7fc98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eb0e7fc98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1eb0e7fc98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eb0e7fc98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1eb0e7fc98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b0e7fc98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1eb0e7fc98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b2c1bdb7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13b2c1bdb7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b2c1bdb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13b2c1bdb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b2c1bdb7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3b2c1bdb7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b2c1bdb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3b2c1bdb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3b2c1bdb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13b2c1bdb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eb0e7fc98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11eb0e7fc98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eb0e7fc98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1eb0e7fc98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b2c1bdb7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3b2c1bdb7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b2c1bdb7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3b2c1bdb7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eb0e7fc98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1eb0e7fc98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eb0e7fc98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1eb0e7fc98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eb0e7fc98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11eb0e7fc98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eb0e7fc98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1eb0e7fc98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eb0e7fc98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11eb0e7fc98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eb0e7fc98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1eb0e7fc98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eb0e7fc98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11eb0e7fc98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eb0e7fc98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1eb0e7fc98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eb0e7fc98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11eb0e7fc98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eb0e7fc98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11eb0e7fc98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1eb0e7fc98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11eb0e7fc98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3b2c1bdb7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13b2c1bdb7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34fa3b36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434fa3b36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eb0e7fc98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11eb0e7fc98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eb0e7fc98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11eb0e7fc98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1eb0e7fc98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11eb0e7fc98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eb0e7fc98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g11eb0e7fc98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eb0e7fc98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11eb0e7fc98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1eb0e7fc98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g11eb0e7fc98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784" name="Google Shape;78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eb0e7fc98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1eb0e7fc98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eb0e7fc98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1eb0e7fc98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eb0e7fc98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1eb0e7fc98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eb0e7fc98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1eb0e7fc98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eb0e7fc98_0_1215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0" sz="30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eb0e7fc98_0_1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g11eb0e7fc98_0_12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g11eb0e7fc98_0_12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g11eb0e7fc98_0_12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3" name="Google Shape;63;g11eb0e7fc98_0_1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eb0e7fc98_0_1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g11eb0e7fc98_0_1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g11eb0e7fc98_0_12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g11eb0e7fc98_0_12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g11eb0e7fc98_0_12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eb0e7fc98_0_1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g11eb0e7fc98_0_1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g11eb0e7fc98_0_12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eb0e7fc98_0_12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g11eb0e7fc98_0_12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g11eb0e7fc98_0_12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g11eb0e7fc98_0_1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eb0e7fc98_0_12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g11eb0e7fc98_0_12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g11eb0e7fc98_0_1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eb0e7fc98_0_1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g11eb0e7fc98_0_12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eb0e7fc98_0_12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g11eb0e7fc98_0_12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g11eb0e7fc98_0_12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eb0e7fc98_0_12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g11eb0e7fc98_0_12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eb0e7fc98_0_12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1eb0e7fc98_0_12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g11eb0e7fc98_0_12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g11eb0e7fc98_0_12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g11eb0e7fc98_0_12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eb0e7fc98_0_12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g11eb0e7fc98_0_12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eb0e7fc98_0_126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g11eb0e7fc98_0_126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g11eb0e7fc98_0_12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eb0e7fc98_0_1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eb0e7fc98_0_1267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g11eb0e7fc98_0_1267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eb0e7fc98_0_1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g11eb0e7fc98_0_1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g11eb0e7fc98_0_1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g11eb0e7fc98_0_120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g11eb0e7fc98_0_12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hyperlink" Target="https://dbeaver.io/download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hyperlink" Target="https://postgrespro.com/docs/postgresql/9.6/sql-createtype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7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64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hyperlink" Target="https://www.enterprisedb.com/downloads/postgres-postgresql-download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g11eb0e7fc98_0_635"/>
          <p:cNvGrpSpPr/>
          <p:nvPr/>
        </p:nvGrpSpPr>
        <p:grpSpPr>
          <a:xfrm>
            <a:off x="17206" y="12400"/>
            <a:ext cx="9144003" cy="5118712"/>
            <a:chOff x="-3794" y="0"/>
            <a:chExt cx="9144003" cy="5118712"/>
          </a:xfrm>
        </p:grpSpPr>
        <p:pic>
          <p:nvPicPr>
            <p:cNvPr id="116" name="Google Shape;116;g11eb0e7fc98_0_6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g11eb0e7fc98_0_6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g11eb0e7fc98_0_6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g11eb0e7fc98_0_6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1eb0e7fc98_0_6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g11eb0e7fc98_0_635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g11eb0e7fc98_0_635"/>
          <p:cNvSpPr txBox="1"/>
          <p:nvPr/>
        </p:nvSpPr>
        <p:spPr>
          <a:xfrm>
            <a:off x="424850" y="2109150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 </a:t>
            </a:r>
            <a:r>
              <a:rPr b="0" i="0" lang="pt-BR" sz="2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Banco de dados</a:t>
            </a:r>
            <a:endParaRPr b="0" i="0" sz="26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g11eb0e7fc98_0_6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1eb0e7fc98_0_635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i="0" sz="15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1eb0e7fc98_0_73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1eb0e7fc98_0_73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1eb0e7fc98_0_7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1eb0e7fc98_0_7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1eb0e7fc98_0_7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1eb0e7fc98_0_732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g11eb0e7fc98_0_732"/>
          <p:cNvSpPr txBox="1"/>
          <p:nvPr/>
        </p:nvSpPr>
        <p:spPr>
          <a:xfrm>
            <a:off x="501300" y="623275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Nesta etapa podemos indicar o diretório(pasta) onde será armazenado os dados. No exemplo abaixo iremos manter o caminho sugerido pelo instalador. 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g11eb0e7fc98_0_7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4600" y="1725800"/>
            <a:ext cx="3865433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1eb0e7fc98_0_74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1eb0e7fc98_0_74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1eb0e7fc98_0_7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1eb0e7fc98_0_7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1eb0e7fc98_0_7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1eb0e7fc98_0_743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11eb0e7fc98_0_743"/>
          <p:cNvSpPr txBox="1"/>
          <p:nvPr/>
        </p:nvSpPr>
        <p:spPr>
          <a:xfrm>
            <a:off x="464875" y="7454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Aqui definimos uma senha de administrador do banco de dados. É extremamente importante manter essa senha de uma forma segura.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g11eb0e7fc98_0_7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42413" y="1945650"/>
            <a:ext cx="3315767" cy="26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11eb0e7fc98_0_75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eb0e7fc98_0_75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eb0e7fc98_0_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1eb0e7fc98_0_7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1eb0e7fc98_0_7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1eb0e7fc98_0_75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11eb0e7fc98_0_754"/>
          <p:cNvSpPr txBox="1"/>
          <p:nvPr/>
        </p:nvSpPr>
        <p:spPr>
          <a:xfrm>
            <a:off x="464875" y="7454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Neste momento é configurado a porta que o servidor irá utilizar. Iremos manter a configuração padrão.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g11eb0e7fc98_0_7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88026" y="1839925"/>
            <a:ext cx="3824529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11eb0e7fc98_0_76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1eb0e7fc98_0_76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1eb0e7fc98_0_7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1eb0e7fc98_0_7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1eb0e7fc98_0_7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1eb0e7fc98_0_765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11eb0e7fc98_0_765"/>
          <p:cNvSpPr txBox="1"/>
          <p:nvPr/>
        </p:nvSpPr>
        <p:spPr>
          <a:xfrm>
            <a:off x="464875" y="7454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Iremos utilizar a configuração de local default.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g11eb0e7fc98_0_7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90238" y="1730625"/>
            <a:ext cx="3814166" cy="30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1eb0e7fc98_0_77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1eb0e7fc98_0_77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1eb0e7fc98_0_7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1eb0e7fc98_0_7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1eb0e7fc98_0_7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1eb0e7fc98_0_776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11eb0e7fc98_0_776"/>
          <p:cNvSpPr txBox="1"/>
          <p:nvPr/>
        </p:nvSpPr>
        <p:spPr>
          <a:xfrm>
            <a:off x="464875" y="7454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g11eb0e7fc98_0_7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67788" y="1559675"/>
            <a:ext cx="4059073" cy="3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11eb0e7fc98_0_78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1eb0e7fc98_0_78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1eb0e7fc98_0_7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1eb0e7fc98_0_7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1eb0e7fc98_0_7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1eb0e7fc98_0_787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11eb0e7fc98_0_787"/>
          <p:cNvSpPr txBox="1"/>
          <p:nvPr/>
        </p:nvSpPr>
        <p:spPr>
          <a:xfrm>
            <a:off x="464875" y="7454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g11eb0e7fc98_0_7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56975" y="1497400"/>
            <a:ext cx="4080700" cy="31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11eb0e7fc98_0_79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1eb0e7fc98_0_79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1eb0e7fc98_0_7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1eb0e7fc98_0_7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1eb0e7fc98_0_7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1eb0e7fc98_0_79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g11eb0e7fc98_0_798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 finalizar.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g11eb0e7fc98_0_7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8375" y="1421900"/>
            <a:ext cx="3963851" cy="31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11eb0e7fc98_0_80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1eb0e7fc98_0_80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1eb0e7fc98_0_8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1eb0e7fc98_0_8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1eb0e7fc98_0_8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eb0e7fc98_0_809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g11eb0e7fc98_0_809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Finalize a instalação.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g11eb0e7fc98_0_8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1949" y="1492850"/>
            <a:ext cx="3955251" cy="31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11eb0e7fc98_0_82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1eb0e7fc98_0_82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1eb0e7fc98_0_8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1eb0e7fc98_0_8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1eb0e7fc98_0_8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1eb0e7fc98_0_82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11eb0e7fc98_0_820"/>
          <p:cNvSpPr txBox="1"/>
          <p:nvPr/>
        </p:nvSpPr>
        <p:spPr>
          <a:xfrm>
            <a:off x="464888" y="62327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Criação do banco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Iremos utilizar o pgAdmin 4 (que também foi instalado no pacote) para realizar a criação do banco de dados: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g11eb0e7fc98_0_8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94413" y="1621550"/>
            <a:ext cx="4405825" cy="32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11eb0e7fc98_0_83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1eb0e7fc98_0_83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1eb0e7fc98_0_8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1eb0e7fc98_0_8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1eb0e7fc98_0_8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1eb0e7fc98_0_831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11eb0e7fc98_0_831"/>
          <p:cNvSpPr txBox="1"/>
          <p:nvPr/>
        </p:nvSpPr>
        <p:spPr>
          <a:xfrm>
            <a:off x="464875" y="7454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Criação do banco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Insira a senha de administrador do banco de dados que foi configurada na instalação: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g11eb0e7fc98_0_8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1351" y="1730625"/>
            <a:ext cx="5471925" cy="29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302550" y="603975"/>
            <a:ext cx="60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Ementa: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246450" y="1189350"/>
            <a:ext cx="8651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diferença entre SGBD e banco de dados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que é banco de dados relacional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Instalando e configurando o PostgreSQL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(DBeaver)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Modelagem Banco de Dados Relacional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Relacionamento entre tabelas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 Nativo (DDL, DML, DQL) - 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ntaxe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Manipulação de dados SQL (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DQL</a:t>
            </a: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- 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ntaxe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SQL no PostgreSQL - Prática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2225" y="3187350"/>
            <a:ext cx="1881776" cy="188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11eb0e7fc98_0_84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1eb0e7fc98_0_84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1eb0e7fc98_0_8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11eb0e7fc98_0_8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1eb0e7fc98_0_8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1eb0e7fc98_0_842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g11eb0e7fc98_0_842"/>
          <p:cNvSpPr txBox="1"/>
          <p:nvPr/>
        </p:nvSpPr>
        <p:spPr>
          <a:xfrm>
            <a:off x="464875" y="7454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Criação do banco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Selecione a opção Object -&gt; Create -&gt; Database…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g11eb0e7fc98_0_8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8313" y="1478175"/>
            <a:ext cx="5116021" cy="342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11eb0e7fc98_0_85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1eb0e7fc98_0_85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1eb0e7fc98_0_8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1eb0e7fc98_0_8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1eb0e7fc98_0_8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1eb0e7fc98_0_853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11eb0e7fc98_0_853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Criação do banco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Defina o nome do banco de dados como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luizacode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clique em “Save”.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g11eb0e7fc98_0_8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25025" y="1563100"/>
            <a:ext cx="3944596" cy="311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11eb0e7fc98_0_86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1eb0e7fc98_0_86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1eb0e7fc98_0_8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1eb0e7fc98_0_8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1eb0e7fc98_0_8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1eb0e7fc98_0_86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g11eb0e7fc98_0_864"/>
          <p:cNvSpPr txBox="1"/>
          <p:nvPr/>
        </p:nvSpPr>
        <p:spPr>
          <a:xfrm>
            <a:off x="464875" y="7454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DBeaver é um programa multiplataforma, que tem por objetivo conectar e manipular vários tipos de banco de dados. Realize o dowload através do link </a:t>
            </a:r>
            <a:r>
              <a:rPr b="0" i="0" lang="pt-BR" sz="13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https://dbeaver.io/download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g11eb0e7fc98_0_8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88475" y="1730625"/>
            <a:ext cx="4023651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11eb0e7fc98_0_87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1eb0e7fc98_0_87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1eb0e7fc98_0_8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1eb0e7fc98_0_8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1eb0e7fc98_0_8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1eb0e7fc98_0_875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g11eb0e7fc98_0_875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Inicie o DBeaver: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g11eb0e7fc98_0_8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38387" y="1588850"/>
            <a:ext cx="3517870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11eb0e7fc98_0_88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1eb0e7fc98_0_88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1eb0e7fc98_0_8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1eb0e7fc98_0_8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1eb0e7fc98_0_8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1eb0e7fc98_0_886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g11eb0e7fc98_0_886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Selecione o opção PostgreSQL: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g11eb0e7fc98_0_8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43525" y="1439125"/>
            <a:ext cx="3513549" cy="34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11eb0e7fc98_0_89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1eb0e7fc98_0_89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1eb0e7fc98_0_8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1eb0e7fc98_0_8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1eb0e7fc98_0_8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1eb0e7fc98_0_897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g11eb0e7fc98_0_897"/>
          <p:cNvSpPr txBox="1"/>
          <p:nvPr/>
        </p:nvSpPr>
        <p:spPr>
          <a:xfrm>
            <a:off x="464875" y="7454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próxima etapa é realizar o download dos drivers necessários para realizar a conexão com o banco de dados. O DBeaver automatica sugere quais devem ser baixados: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0" name="Google Shape;410;g11eb0e7fc98_0_8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99249" y="1722075"/>
            <a:ext cx="3550226" cy="32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11eb0e7fc98_0_90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1eb0e7fc98_0_90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1eb0e7fc98_0_9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1eb0e7fc98_0_9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1eb0e7fc98_0_9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1eb0e7fc98_0_90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g11eb0e7fc98_0_908"/>
          <p:cNvSpPr txBox="1"/>
          <p:nvPr/>
        </p:nvSpPr>
        <p:spPr>
          <a:xfrm>
            <a:off x="464875" y="7454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Agora inserimos as informações de conexão com o banco de dados. Aqui novamente utilizamos a senha definida na instalação.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2" name="Google Shape;422;g11eb0e7fc98_0_9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45887" y="1730625"/>
            <a:ext cx="3508821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g11eb0e7fc98_0_91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1eb0e7fc98_0_91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1eb0e7fc98_0_9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1eb0e7fc98_0_9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1eb0e7fc98_0_9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1eb0e7fc98_0_919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g11eb0e7fc98_0_919"/>
          <p:cNvSpPr txBox="1"/>
          <p:nvPr/>
        </p:nvSpPr>
        <p:spPr>
          <a:xfrm>
            <a:off x="464875" y="7454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 aconselhável testar a conexão para confirmar se todos os dados foram inseridos corretamente.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4" name="Google Shape;434;g11eb0e7fc98_0_9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98987" y="1682925"/>
            <a:ext cx="3596675" cy="30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11eb0e7fc98_0_93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1eb0e7fc98_0_93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1eb0e7fc98_0_9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1eb0e7fc98_0_9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1eb0e7fc98_0_9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1eb0e7fc98_0_93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g11eb0e7fc98_0_930"/>
          <p:cNvSpPr txBox="1"/>
          <p:nvPr/>
        </p:nvSpPr>
        <p:spPr>
          <a:xfrm>
            <a:off x="464875" y="7454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da IDE DBeaver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Agora que conseguimos conectar, iremos abrir um editor onde será possível realizar as operações de criação e manipulação do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6" name="Google Shape;446;g11eb0e7fc98_0_9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7512" y="1690375"/>
            <a:ext cx="3905576" cy="30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11eb0e7fc98_0_94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1eb0e7fc98_0_94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1eb0e7fc98_0_9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11eb0e7fc98_0_9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1eb0e7fc98_0_9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1eb0e7fc98_0_941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g11eb0e7fc98_0_941"/>
          <p:cNvSpPr txBox="1"/>
          <p:nvPr/>
        </p:nvSpPr>
        <p:spPr>
          <a:xfrm>
            <a:off x="464875" y="745425"/>
            <a:ext cx="68649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4.1 Diagrama de Entidade-Relacionamento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São diagramas que representam a estrutura do banco de dados, são utilizados para projetar os esquemas das tabelas e suas ligações.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8" name="Google Shape;458;g11eb0e7fc98_0_9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870" y="1813350"/>
            <a:ext cx="6698550" cy="28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1eb0e7fc98_0_65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eb0e7fc98_0_65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1eb0e7fc98_0_6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1eb0e7fc98_0_6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1eb0e7fc98_0_6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1eb0e7fc98_0_65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3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A diferença entre SGBD e banco de dados</a:t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g11eb0e7fc98_0_658"/>
          <p:cNvSpPr txBox="1"/>
          <p:nvPr/>
        </p:nvSpPr>
        <p:spPr>
          <a:xfrm>
            <a:off x="483200" y="828300"/>
            <a:ext cx="6864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ou base de dados pode simplesmente ser definida como um local – físico ou virtual – onde se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armazenam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dados de forma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organizada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indexada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Percebam que não estamos nem na parte de informática e sim na parte física e analógica.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 isso em mente, podemos citar como exemplo de banco de dados, o bloco de notas, o documento no word, uma planilha, um caderno e até mesmo um baú. A internet também pode ser considerada um banco de dados.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 banco de dados tem as seguintes propriedades implícitas: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representa algum aspecto do mundo real;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 uma coleção de dados logicamente coerente;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 projetado, construído e </a:t>
            </a:r>
            <a:r>
              <a:rPr b="0" i="1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populado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um propósito específico.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13b2c1bdb7c_0_10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13b2c1bdb7c_0_10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3b2c1bdb7c_0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3b2c1bdb7c_0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3b2c1bdb7c_0_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3b2c1bdb7c_0_10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g13b2c1bdb7c_0_108"/>
          <p:cNvSpPr txBox="1"/>
          <p:nvPr/>
        </p:nvSpPr>
        <p:spPr>
          <a:xfrm>
            <a:off x="464875" y="745425"/>
            <a:ext cx="68649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4.1.2 Diagrama de Entidade-Relacionamento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PostgreSQL é usado o pgModeler para a modelagem dos dados: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https://pgmodeler.io/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13b2c1bdb7c_0_1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3b2c1bdb7c_0_1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3b2c1bdb7c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3b2c1bdb7c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3b2c1bdb7c_0_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13b2c1bdb7c_0_12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g13b2c1bdb7c_0_12"/>
          <p:cNvSpPr txBox="1"/>
          <p:nvPr/>
        </p:nvSpPr>
        <p:spPr>
          <a:xfrm>
            <a:off x="464875" y="745425"/>
            <a:ext cx="6864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Tipos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PostgreSQL tem um rico conjunto de tipos de dados nativos disponíveis para os usuários. Além deles, é possível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ainda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adicionar novos tipos ao PostgreSQL usando o comando </a:t>
            </a:r>
            <a:r>
              <a:rPr b="1" i="0" lang="pt-BR" sz="1300" u="none" cap="none" strike="noStrik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CREATE TYP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Iremos apresentar os principais: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81" name="Google Shape;481;g13b2c1bdb7c_0_12"/>
          <p:cNvGraphicFramePr/>
          <p:nvPr/>
        </p:nvGraphicFramePr>
        <p:xfrm>
          <a:off x="572850" y="220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{43206EA8-CAE7-445A-BF36-D986CEFEC2D0}</a:tableStyleId>
              </a:tblPr>
              <a:tblGrid>
                <a:gridCol w="1765550"/>
                <a:gridCol w="1524250"/>
                <a:gridCol w="3343350"/>
              </a:tblGrid>
              <a:tr h="36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</a:t>
                      </a: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" marB="10800" marR="10800" marL="468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Alias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08000" marL="108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108000" marR="108000" marL="108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bigint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int8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inteiro de oito bytes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bigserial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serial8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inteiro de oito bytes de autoincremento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lógica booleana (verdadeiro/falso)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character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char [ (n) ]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cadeia de caracteres de comprimento fixo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character varying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 [ (n) ]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cadeia de caracteres de comprimento variável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do calendário (ano, mês, dia)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integer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int, int4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inteiro de quatro bytes assinado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numeric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BR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numérico exato de precisão</a:t>
                      </a:r>
                      <a:endParaRPr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6000" marB="36000" marR="36000" marL="360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13b2c1bdb7c_0_2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3b2c1bdb7c_0_2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3b2c1bdb7c_0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3b2c1bdb7c_0_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13b2c1bdb7c_0_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3b2c1bdb7c_0_23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g13b2c1bdb7c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25" y="1301000"/>
            <a:ext cx="7503400" cy="371006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3b2c1bdb7c_0_23"/>
          <p:cNvSpPr txBox="1"/>
          <p:nvPr/>
        </p:nvSpPr>
        <p:spPr>
          <a:xfrm>
            <a:off x="464875" y="7454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Estruturas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SQL: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13b2c1bdb7c_0_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3b2c1bdb7c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3b2c1bdb7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3b2c1bdb7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3b2c1bdb7c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3b2c1bdb7c_0_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g13b2c1bdb7c_0_0"/>
          <p:cNvSpPr txBox="1"/>
          <p:nvPr/>
        </p:nvSpPr>
        <p:spPr>
          <a:xfrm>
            <a:off x="464875" y="745425"/>
            <a:ext cx="68649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Constraints: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Constraints –</a:t>
            </a:r>
            <a:r>
              <a:rPr lang="pt-BR" sz="1200">
                <a:solidFill>
                  <a:srgbClr val="253A44"/>
                </a:solidFill>
                <a:latin typeface="Montserrat"/>
                <a:ea typeface="Montserrat"/>
                <a:cs typeface="Montserrat"/>
                <a:sym typeface="Montserrat"/>
              </a:rPr>
              <a:t> Constraints são objetos usados com a finalidade de estabelecer regras referentes à integridade e à consistência nas colunas das tabelas pertencentes a um sistema de banco de dados. Isso é importante porque para planejar e criar tabelas devemos garantir a integridade dos dados presentes nas colunas e identificar os valores válidos para tais dados.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g13b2c1bdb7c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5900" y="2423675"/>
            <a:ext cx="2787452" cy="24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13b2c1bdb7c_0_3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3b2c1bdb7c_0_3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3b2c1bdb7c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3b2c1bdb7c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13b2c1bdb7c_0_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3b2c1bdb7c_0_3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g13b2c1bdb7c_0_38"/>
          <p:cNvSpPr txBox="1"/>
          <p:nvPr/>
        </p:nvSpPr>
        <p:spPr>
          <a:xfrm>
            <a:off x="464875" y="745425"/>
            <a:ext cx="68649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4.1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uma restrição que identifica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exclusivamente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cada registro em uma tabela.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chaves primárias devem conter valores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únicos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não podem conter valores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Uma tabela pode ter apenas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chave primária; e na tabela, essa chave primária pode consistir em uma ou várias colunas (campos)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g13b2c1bdb7c_0_38"/>
          <p:cNvSpPr txBox="1"/>
          <p:nvPr/>
        </p:nvSpPr>
        <p:spPr>
          <a:xfrm>
            <a:off x="1916050" y="3195050"/>
            <a:ext cx="4546200" cy="126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TABLE1 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column_1 data_type 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column_2 data_type,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…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11eb0e7fc98_0_95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1eb0e7fc98_0_95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11eb0e7fc98_0_9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11eb0e7fc98_0_9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11eb0e7fc98_0_9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11eb0e7fc98_0_952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g11eb0e7fc98_0_952"/>
          <p:cNvSpPr txBox="1"/>
          <p:nvPr/>
        </p:nvSpPr>
        <p:spPr>
          <a:xfrm>
            <a:off x="464875" y="7454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4.2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Default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constraint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DEFAULT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utilizada para inserirmos um valor padrão em uma coluna. Esse valor padrão é inserido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automaticamente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nos registros, se nenhum valor for especificado para a coluna em questão.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g11eb0e7fc98_0_952"/>
          <p:cNvSpPr txBox="1"/>
          <p:nvPr/>
        </p:nvSpPr>
        <p:spPr>
          <a:xfrm>
            <a:off x="1624225" y="2571750"/>
            <a:ext cx="4546200" cy="126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TABLE1 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column_1 data_type 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column_2 data_type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True,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…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11eb0e7fc98_0_96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11eb0e7fc98_0_96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1eb0e7fc98_0_9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11eb0e7fc98_0_9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11eb0e7fc98_0_9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1eb0e7fc98_0_963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g11eb0e7fc98_0_963"/>
          <p:cNvSpPr txBox="1"/>
          <p:nvPr/>
        </p:nvSpPr>
        <p:spPr>
          <a:xfrm>
            <a:off x="464875" y="745425"/>
            <a:ext cx="68649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4.4.3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Not null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restrição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 NULL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garante que uma coluna não admita valores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Isto significa que será abortada uma operação de INSERT ou UPDATE que coloque um valor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NULL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nessa coluna. A sua utilização é útil sempre que as regras de negócio obriguem ao preenchimento de um campo.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g11eb0e7fc98_0_963"/>
          <p:cNvSpPr txBox="1"/>
          <p:nvPr/>
        </p:nvSpPr>
        <p:spPr>
          <a:xfrm>
            <a:off x="1624225" y="2571750"/>
            <a:ext cx="4546200" cy="126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TABLE1 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column_1 data_type 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column_2 data_type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…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g13b2c1bdb7c_0_6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3b2c1bdb7c_0_6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3b2c1bdb7c_0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3b2c1bdb7c_0_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13b2c1bdb7c_0_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13b2c1bdb7c_0_6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g13b2c1bdb7c_0_68"/>
          <p:cNvSpPr txBox="1"/>
          <p:nvPr/>
        </p:nvSpPr>
        <p:spPr>
          <a:xfrm>
            <a:off x="464875" y="745425"/>
            <a:ext cx="68649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Unique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>
                <a:solidFill>
                  <a:srgbClr val="253A44"/>
                </a:solidFill>
                <a:latin typeface="Montserrat"/>
                <a:ea typeface="Montserrat"/>
                <a:cs typeface="Montserrat"/>
                <a:sym typeface="Montserrat"/>
              </a:rPr>
              <a:t>A constraint </a:t>
            </a:r>
            <a:r>
              <a:rPr b="1" lang="pt-BR" sz="13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UNIQUE</a:t>
            </a:r>
            <a:r>
              <a:rPr lang="pt-BR" sz="1300">
                <a:solidFill>
                  <a:srgbClr val="253A44"/>
                </a:solidFill>
                <a:latin typeface="Montserrat"/>
                <a:ea typeface="Montserrat"/>
                <a:cs typeface="Montserrat"/>
                <a:sym typeface="Montserrat"/>
              </a:rPr>
              <a:t> impede que valores duplicados sejam inseridos na coluna. É implementada criando-se um índice unívoco em uma coluna.</a:t>
            </a:r>
            <a:endParaRPr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g13b2c1bdb7c_0_68"/>
          <p:cNvSpPr txBox="1"/>
          <p:nvPr/>
        </p:nvSpPr>
        <p:spPr>
          <a:xfrm>
            <a:off x="1245175" y="2243925"/>
            <a:ext cx="5304300" cy="1477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TABLE1 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column_1 data_type 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column_2 data_type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column_3 data_type,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column_3_uq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UNIQUE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(column_3)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13b2c1bdb7c_0_8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13b2c1bdb7c_0_8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3b2c1bdb7c_0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3b2c1bdb7c_0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13b2c1bdb7c_0_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3b2c1bdb7c_0_8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Modelagem do banco de dados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g13b2c1bdb7c_0_80"/>
          <p:cNvSpPr txBox="1"/>
          <p:nvPr/>
        </p:nvSpPr>
        <p:spPr>
          <a:xfrm>
            <a:off x="464875" y="745425"/>
            <a:ext cx="6864900" cy="2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4.4.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13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r>
              <a:rPr lang="pt-BR" sz="1300">
                <a:solidFill>
                  <a:srgbClr val="C27BA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é usada para evitar ações que destruam links entre tabelas.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13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r>
              <a:rPr lang="pt-BR" sz="1300">
                <a:solidFill>
                  <a:srgbClr val="C27BA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é um campo (ou coleção de campos) em uma tabela, que se refere a </a:t>
            </a:r>
            <a:r>
              <a:rPr lang="pt-BR"/>
              <a:t>PRIMARY KEY 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em outra tabela.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A tabela com a chave estrangeira é chamada de tabela filha e a tabela com a chave primária é chamada de tabela referenciada ou pai.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g13b2c1bdb7c_0_80"/>
          <p:cNvSpPr txBox="1"/>
          <p:nvPr/>
        </p:nvSpPr>
        <p:spPr>
          <a:xfrm>
            <a:off x="815350" y="2260925"/>
            <a:ext cx="6696000" cy="2770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address(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id serial,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street char(45),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cep char(8),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district char(45),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city char(45),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state char(24),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is_delivery boolean default true,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constraint address_pkey primary key(id),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constraint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fk_user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foreign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key(id) </a:t>
            </a: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references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users(id)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g11eb0e7fc98_0_99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11eb0e7fc98_0_99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11eb0e7fc98_0_9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11eb0e7fc98_0_9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11eb0e7fc98_0_9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11eb0e7fc98_0_996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5. Relacionamento entre tabelas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g11eb0e7fc98_0_996"/>
          <p:cNvSpPr txBox="1"/>
          <p:nvPr/>
        </p:nvSpPr>
        <p:spPr>
          <a:xfrm>
            <a:off x="464875" y="745425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5.1 Relacionamento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um para um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São relacionamentos em que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uma ocorrência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uma entidade em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está associada no máximo a uma ocorrência em uma entidade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uma ocorrência na entidade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está associada no máximo a uma ocorrência na entidade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exemplo abaixo podemos afirmar que uma lista de desejo pode somente conter uma categoria vinculada a ela.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7" name="Google Shape;577;g11eb0e7fc98_0_9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8713" y="2707650"/>
            <a:ext cx="4943174" cy="16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11eb0e7fc98_0_66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eb0e7fc98_0_66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eb0e7fc98_0_6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1eb0e7fc98_0_6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1eb0e7fc98_0_6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1eb0e7fc98_0_66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3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A diferença entre SGBD e banco de dados</a:t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g11eb0e7fc98_0_668"/>
          <p:cNvSpPr txBox="1"/>
          <p:nvPr/>
        </p:nvSpPr>
        <p:spPr>
          <a:xfrm>
            <a:off x="541475" y="878550"/>
            <a:ext cx="6864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Sistema de Gerenciamento de Banco de Dados (SGBD)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SGBD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um software responsável por tornar o banco de dados gerenciável permitir que ele seja manipulado, ele ainda não é o software que vai ao usuário final e sim o que o DBA ou Database Admin irá utilizar. Sua principal função é facilitar a interface com o banco e do DBA. Um SGBD é 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software de propósito geral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 facilita o processo de definir, construir, manipular e compartilhar bancos de dados entre vários usuários e aplicações.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Segue uma lista de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SGBDs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mais utilizados: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Oracle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 Server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PostgreSQL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g11eb0e7fc98_0_100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1eb0e7fc98_0_100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1eb0e7fc98_0_10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1eb0e7fc98_0_10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11eb0e7fc98_0_10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11eb0e7fc98_0_1007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5. Relacionamento entre tabelas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g11eb0e7fc98_0_1007"/>
          <p:cNvSpPr txBox="1"/>
          <p:nvPr/>
        </p:nvSpPr>
        <p:spPr>
          <a:xfrm>
            <a:off x="464875" y="745425"/>
            <a:ext cx="686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5.2 Relacionamento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um para muitos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 relacionamento 1:m ocorre com freqüência em situações de negócio. Às vezes ocorre em forma de árvore ou em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forma hierárquica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exemplo abaixo, temos a seguinte representação: cada lista de desejo cadastrada possui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vários produtos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ligados a ela. O campo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lista_desejo_id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foi escolhido como chave estrangeira, que define de fato a ligação entre as duas tabelas. A representação ficaria assim: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9" name="Google Shape;589;g11eb0e7fc98_0_10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4074" y="2795900"/>
            <a:ext cx="4752450" cy="14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11eb0e7fc98_0_101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11eb0e7fc98_0_101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11eb0e7fc98_0_10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1eb0e7fc98_0_10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1eb0e7fc98_0_10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1eb0e7fc98_0_101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g11eb0e7fc98_0_1018"/>
          <p:cNvSpPr txBox="1"/>
          <p:nvPr/>
        </p:nvSpPr>
        <p:spPr>
          <a:xfrm>
            <a:off x="464875" y="745425"/>
            <a:ext cx="68649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6.1 Create table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CREATE TABLE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criar uma nova tabela em um banco de dados.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parâmetros de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coluna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especificam os nomes das colunas da tabela.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parâmetro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tipo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especifica o tipo de dados que a coluna pode conter (por exemplo, varchar, integer, date, etc.)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1" name="Google Shape;601;g11eb0e7fc98_0_1018"/>
          <p:cNvSpPr txBox="1"/>
          <p:nvPr/>
        </p:nvSpPr>
        <p:spPr>
          <a:xfrm>
            <a:off x="1281625" y="2753925"/>
            <a:ext cx="5304300" cy="126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 (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column_1 data_type,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column_2 data_type,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…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11eb0e7fc98_0_102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11eb0e7fc98_0_102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1eb0e7fc98_0_10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11eb0e7fc98_0_10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11eb0e7fc98_0_10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11eb0e7fc98_0_1029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g11eb0e7fc98_0_1029"/>
          <p:cNvSpPr txBox="1"/>
          <p:nvPr/>
        </p:nvSpPr>
        <p:spPr>
          <a:xfrm>
            <a:off x="464875" y="745425"/>
            <a:ext cx="6864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6.2 Drop table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DROP TABLE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excluir uma tabela em um banco de dados.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seguir a sintaxe da instrução: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g11eb0e7fc98_0_1029"/>
          <p:cNvSpPr txBox="1"/>
          <p:nvPr/>
        </p:nvSpPr>
        <p:spPr>
          <a:xfrm>
            <a:off x="1755175" y="2520800"/>
            <a:ext cx="32499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r>
              <a:rPr lang="pt-BR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TABLE</a:t>
            </a:r>
            <a:r>
              <a:rPr lang="pt-BR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TABLE;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g11eb0e7fc98_0_104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11eb0e7fc98_0_104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11eb0e7fc98_0_10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11eb0e7fc98_0_10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11eb0e7fc98_0_10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11eb0e7fc98_0_104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g11eb0e7fc98_0_1040"/>
          <p:cNvSpPr txBox="1"/>
          <p:nvPr/>
        </p:nvSpPr>
        <p:spPr>
          <a:xfrm>
            <a:off x="464875" y="745425"/>
            <a:ext cx="6864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6.3 Alter table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ALTER TABLE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adicionar, excluir ou modificar colunas em uma tabela existente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seguir a sintaxe da instrução de adição, exclusão ou alteração de campos: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5" name="Google Shape;625;g11eb0e7fc98_0_10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1202" y="2015750"/>
            <a:ext cx="5714099" cy="25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11eb0e7fc98_0_105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11eb0e7fc98_0_105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11eb0e7fc98_0_10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11eb0e7fc98_0_10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11eb0e7fc98_0_10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11eb0e7fc98_0_1051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g11eb0e7fc98_0_1051"/>
          <p:cNvSpPr txBox="1"/>
          <p:nvPr/>
        </p:nvSpPr>
        <p:spPr>
          <a:xfrm>
            <a:off x="464875" y="745425"/>
            <a:ext cx="6864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6.4 Insert into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INSERT INTO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inserir novos registros em uma tabela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Devemos  especificar os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nomes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das colunas e os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valores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serem inseridos: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7" name="Google Shape;637;g11eb0e7fc98_0_10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2825" y="1997075"/>
            <a:ext cx="6001275" cy="25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g11eb0e7fc98_0_106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11eb0e7fc98_0_106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1eb0e7fc98_0_10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1eb0e7fc98_0_10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11eb0e7fc98_0_10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11eb0e7fc98_0_1062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g11eb0e7fc98_0_1062"/>
          <p:cNvSpPr txBox="1"/>
          <p:nvPr/>
        </p:nvSpPr>
        <p:spPr>
          <a:xfrm>
            <a:off x="464875" y="745425"/>
            <a:ext cx="68649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6.5 Update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UPDATE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modificar os registros existentes em uma tabela.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extremamente importante ter cuidado ao atualizar registros em uma tabela! Observe sempre a cláusula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declaração. Ela especifica quais registros devem ser atualizados. Se você omitir essa cláusula, todos os registros da tabela serão atualizados!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9" name="Google Shape;649;g11eb0e7fc98_0_10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7550" y="2571750"/>
            <a:ext cx="4022525" cy="23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g11eb0e7fc98_0_107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11eb0e7fc98_0_107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11eb0e7fc98_0_10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11eb0e7fc98_0_10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11eb0e7fc98_0_10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11eb0e7fc98_0_1073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SQL Nativo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g11eb0e7fc98_0_1073"/>
          <p:cNvSpPr txBox="1"/>
          <p:nvPr/>
        </p:nvSpPr>
        <p:spPr>
          <a:xfrm>
            <a:off x="464875" y="745425"/>
            <a:ext cx="68649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6.6 Delete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DELETE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excluir registros existentes em uma tabela.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esse instrução também é muito importante ter cuidado com a cláusula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Caso contrário registros que não deveriam ser apagados podem ser impactados!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1" name="Google Shape;661;g11eb0e7fc98_0_10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100" y="2477400"/>
            <a:ext cx="466725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g11eb0e7fc98_0_108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11eb0e7fc98_0_108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11eb0e7fc98_0_10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11eb0e7fc98_0_10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11eb0e7fc98_0_10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11eb0e7fc98_0_108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g11eb0e7fc98_0_1084"/>
          <p:cNvSpPr txBox="1"/>
          <p:nvPr/>
        </p:nvSpPr>
        <p:spPr>
          <a:xfrm>
            <a:off x="464875" y="745425"/>
            <a:ext cx="68649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7.1 Select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cláusula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SELECT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selecionar dados de um banco de dados.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dados retornados são armazenados em uma tabela de resultados, chamada de conjunto de resultados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Aqui, coluna1, coluna2, ... são os nomes dos campos da tabela da qual você deseja selecionar os dados. Se você deseja selecionar todos os campos disponíveis na tabela, use a seguinte sintaxe: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3" name="Google Shape;673;g11eb0e7fc98_0_10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875" y="2068800"/>
            <a:ext cx="3346850" cy="12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g11eb0e7fc98_0_109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11eb0e7fc98_0_109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11eb0e7fc98_0_10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11eb0e7fc98_0_10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11eb0e7fc98_0_10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11eb0e7fc98_0_109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g11eb0e7fc98_0_1094"/>
          <p:cNvSpPr txBox="1"/>
          <p:nvPr/>
        </p:nvSpPr>
        <p:spPr>
          <a:xfrm>
            <a:off x="432200" y="702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7.2.1 SQL J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OINS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5" name="Google Shape;685;g11eb0e7fc98_0_10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1925" y="1086888"/>
            <a:ext cx="6042032" cy="38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g13b2c1bdb7c_0_9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13b2c1bdb7c_0_9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13b2c1bdb7c_0_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13b2c1bdb7c_0_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13b2c1bdb7c_0_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13b2c1bdb7c_0_96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g13b2c1bdb7c_0_96"/>
          <p:cNvSpPr txBox="1"/>
          <p:nvPr/>
        </p:nvSpPr>
        <p:spPr>
          <a:xfrm>
            <a:off x="464875" y="745425"/>
            <a:ext cx="68649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7.2.2 Join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cláusula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JOIN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combinar linhas de duas ou mais tabelas, com base em uma coluna relacionada entre elas.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Observe que a coluna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na tabela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lista_desejo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 refere ao "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lista_desejo_id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 na tabela "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". A relação entre as duas tabelas acima é a coluna ”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lista_desejo_id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seguida, podemos criar a seguinte instrução SQL (que contém um INNER JOIN), que seleciona os registros que possuem valores correspondentes em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ambas as tabelas:</a:t>
            </a:r>
            <a:endParaRPr b="1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7" name="Google Shape;697;g13b2c1bdb7c_0_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873" y="3262598"/>
            <a:ext cx="6993601" cy="117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434fa3b36f_0_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434fa3b36f_0_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434fa3b36f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434fa3b36f_0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434fa3b36f_0_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434fa3b36f_0_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3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2. O que é banco de dados relacional</a:t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3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1434fa3b36f_0_4"/>
          <p:cNvSpPr txBox="1"/>
          <p:nvPr/>
        </p:nvSpPr>
        <p:spPr>
          <a:xfrm>
            <a:off x="548750" y="769275"/>
            <a:ext cx="68649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Banco de Dados Relacional (SQL)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05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banco de dados relacional é um banco de dados que modela os dados de uma forma que eles sejam percebidos pelo usuário como tabelas, ou mais formalmente relações</a:t>
            </a:r>
            <a:r>
              <a:rPr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g1434fa3b36f_0_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9750" y="1638575"/>
            <a:ext cx="4481100" cy="34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11eb0e7fc98_0_110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11eb0e7fc98_0_110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11eb0e7fc98_0_1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11eb0e7fc98_0_1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11eb0e7fc98_0_1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11eb0e7fc98_0_110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g11eb0e7fc98_0_1104"/>
          <p:cNvSpPr txBox="1"/>
          <p:nvPr/>
        </p:nvSpPr>
        <p:spPr>
          <a:xfrm>
            <a:off x="464875" y="745425"/>
            <a:ext cx="68649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7.3 Where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cláusula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WHERE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usada para filtrar registros.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 é usado para extrair apenas os registros que atendem a uma condição especificada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Lembrando que a cláusula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não é usada apenas em declarações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ela também é usada em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UPDATE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etc.!</a:t>
            </a:r>
            <a:endParaRPr b="1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9" name="Google Shape;709;g11eb0e7fc98_0_1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875" y="2125000"/>
            <a:ext cx="4338500" cy="13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g11eb0e7fc98_0_111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11eb0e7fc98_0_111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11eb0e7fc98_0_1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11eb0e7fc98_0_1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11eb0e7fc98_0_1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11eb0e7fc98_0_111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g11eb0e7fc98_0_1114"/>
          <p:cNvSpPr txBox="1"/>
          <p:nvPr/>
        </p:nvSpPr>
        <p:spPr>
          <a:xfrm>
            <a:off x="464875" y="745425"/>
            <a:ext cx="6864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7.4 Order by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palavra-chave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ORDER BY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é usada para classificar o conjunto de resultados em ordem crescente ou decrescente.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Ela classifica os registros em ordem crescente por padrão. Para classificar os registros em ordem decrescente, use a palavra-chave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DESC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1" name="Google Shape;721;g11eb0e7fc98_0_1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875" y="1794125"/>
            <a:ext cx="54673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g11eb0e7fc98_0_112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11eb0e7fc98_0_112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11eb0e7fc98_0_1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11eb0e7fc98_0_1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11eb0e7fc98_0_1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11eb0e7fc98_0_112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g11eb0e7fc98_0_1124"/>
          <p:cNvSpPr txBox="1"/>
          <p:nvPr/>
        </p:nvSpPr>
        <p:spPr>
          <a:xfrm>
            <a:off x="464875" y="745425"/>
            <a:ext cx="68649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7.5 Group by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instrução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GROUP BY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agrupa as linhas que têm os mesmos valores em linhas de resumo.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Ela é frequentemente usada com funções agregadas (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COUNT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MAX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MIN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SUM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AVG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para agrupar o conjunto de resultados por uma ou mais colunas.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3" name="Google Shape;733;g11eb0e7fc98_0_11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4598" y="1842625"/>
            <a:ext cx="3453525" cy="14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g11eb0e7fc98_0_113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11eb0e7fc98_0_113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11eb0e7fc98_0_1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11eb0e7fc98_0_1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11eb0e7fc98_0_1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11eb0e7fc98_0_113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g11eb0e7fc98_0_1134"/>
          <p:cNvSpPr txBox="1"/>
          <p:nvPr/>
        </p:nvSpPr>
        <p:spPr>
          <a:xfrm>
            <a:off x="464875" y="745425"/>
            <a:ext cx="6864900" cy="3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7.6 COUNT, AVG e SUM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função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COUNT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o número de linhas que corresponde a um critério especificado.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função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AVG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retorna o valor médio de uma coluna numérica.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função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SUM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retorna a soma total de uma coluna numérica.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5" name="Google Shape;745;g11eb0e7fc98_0_11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3000" y="1506450"/>
            <a:ext cx="2824250" cy="6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11eb0e7fc98_0_11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3000" y="2628025"/>
            <a:ext cx="2857595" cy="6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11eb0e7fc98_0_11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3000" y="3898575"/>
            <a:ext cx="2507548" cy="6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g11eb0e7fc98_0_114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11eb0e7fc98_0_114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11eb0e7fc98_0_1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11eb0e7fc98_0_1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11eb0e7fc98_0_1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11eb0e7fc98_0_114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g11eb0e7fc98_0_1144"/>
          <p:cNvSpPr txBox="1"/>
          <p:nvPr/>
        </p:nvSpPr>
        <p:spPr>
          <a:xfrm>
            <a:off x="464875" y="745425"/>
            <a:ext cx="6864900" cy="3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7.7 MIN E MAX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 função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MIN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o menor valor da coluna selecionada</a:t>
            </a:r>
            <a:r>
              <a:rPr b="0" i="0" lang="pt-BR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função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MAX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retorna o maior valor da coluna selecionada.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9" name="Google Shape;759;g11eb0e7fc98_0_11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875" y="1699275"/>
            <a:ext cx="3154081" cy="8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g11eb0e7fc98_0_11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4875" y="3380800"/>
            <a:ext cx="3551995" cy="8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g11eb0e7fc98_0_115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11eb0e7fc98_0_115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11eb0e7fc98_0_1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11eb0e7fc98_0_11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11eb0e7fc98_0_11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11eb0e7fc98_0_1154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Manipulação de dados SQL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g11eb0e7fc98_0_1154"/>
          <p:cNvSpPr txBox="1"/>
          <p:nvPr/>
        </p:nvSpPr>
        <p:spPr>
          <a:xfrm>
            <a:off x="464875" y="745425"/>
            <a:ext cx="6864900" cy="4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7.8 LIKE</a:t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operador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LIKE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usado em uma cláusula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procurar um padrão especificado em uma coluna.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Existem dois curingas frequentemente usados ​​em conjunto com o operador: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sinal de porcentagem (%) representa zero, um ou vários caracteres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sinal de sublinhado (_) representa um único caractere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utilizar como exemplo, um padrão de busca por uma coluna que tenha o valor começando com “Luiza”: 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colunaN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LIKE </a:t>
            </a:r>
            <a:r>
              <a:rPr b="1" i="0" lang="pt-BR" sz="1300" u="none" cap="none" strike="noStrike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‘Luiza%’</a:t>
            </a:r>
            <a:endParaRPr b="1" i="0" sz="1300" u="none" cap="none" strike="noStrike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2" name="Google Shape;772;g11eb0e7fc98_0_11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725" y="2686600"/>
            <a:ext cx="4394514" cy="9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8" name="Google Shape;778;p8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8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i="0" sz="48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1" name="Google Shape;7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786" name="Google Shape;7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787" name="Google Shape;78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788" name="Google Shape;78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1eb0e7fc98_0_68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1eb0e7fc98_0_68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1eb0e7fc98_0_6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1eb0e7fc98_0_6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1eb0e7fc98_0_6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1eb0e7fc98_0_688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g11eb0e7fc98_0_688"/>
          <p:cNvSpPr txBox="1"/>
          <p:nvPr/>
        </p:nvSpPr>
        <p:spPr>
          <a:xfrm>
            <a:off x="464875" y="745425"/>
            <a:ext cx="6864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Realize o download do instalador no link </a:t>
            </a:r>
            <a:r>
              <a:rPr b="0" i="0" lang="pt-BR" sz="13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https://www.enterprisedb.com/downloads/postgres-postgresql-downloads</a:t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Após a finalização do download, execute o instalador: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g11eb0e7fc98_0_6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7625" y="2130825"/>
            <a:ext cx="5865350" cy="22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1eb0e7fc98_0_69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1eb0e7fc98_0_69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1eb0e7fc98_0_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1eb0e7fc98_0_6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1eb0e7fc98_0_6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1eb0e7fc98_0_699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g11eb0e7fc98_0_699"/>
          <p:cNvSpPr txBox="1"/>
          <p:nvPr/>
        </p:nvSpPr>
        <p:spPr>
          <a:xfrm>
            <a:off x="464875" y="7454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g11eb0e7fc98_0_6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5238" y="1533625"/>
            <a:ext cx="3822737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1eb0e7fc98_0_71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1eb0e7fc98_0_71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1eb0e7fc98_0_7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1eb0e7fc98_0_7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1eb0e7fc98_0_7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1eb0e7fc98_0_710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11eb0e7fc98_0_710"/>
          <p:cNvSpPr txBox="1"/>
          <p:nvPr/>
        </p:nvSpPr>
        <p:spPr>
          <a:xfrm>
            <a:off x="432200" y="658000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g11eb0e7fc98_0_7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73475" y="1467750"/>
            <a:ext cx="3853661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1eb0e7fc98_0_72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1eb0e7fc98_0_72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1eb0e7fc98_0_7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1eb0e7fc98_0_7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1eb0e7fc98_0_7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1eb0e7fc98_0_721"/>
          <p:cNvSpPr txBox="1"/>
          <p:nvPr>
            <p:ph idx="1" type="body"/>
          </p:nvPr>
        </p:nvSpPr>
        <p:spPr>
          <a:xfrm>
            <a:off x="303500" y="87000"/>
            <a:ext cx="699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9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Instalando e configurando o PostgreSQL e DBeaver</a:t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9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11eb0e7fc98_0_721"/>
          <p:cNvSpPr txBox="1"/>
          <p:nvPr/>
        </p:nvSpPr>
        <p:spPr>
          <a:xfrm>
            <a:off x="432200" y="702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Instalação do PostgreSQL no Windows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Desmarque o componente “Stack Builder” que não será necessário.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Siga para o próximo passo através da opção “Next”: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g11eb0e7fc98_0_7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95850" y="1642000"/>
            <a:ext cx="3808905" cy="30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